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88" r:id="rId3"/>
    <p:sldId id="305" r:id="rId4"/>
    <p:sldId id="307" r:id="rId5"/>
    <p:sldId id="306" r:id="rId6"/>
    <p:sldId id="303" r:id="rId7"/>
    <p:sldId id="304" r:id="rId8"/>
    <p:sldId id="308" r:id="rId9"/>
    <p:sldId id="258" r:id="rId10"/>
    <p:sldId id="259" r:id="rId11"/>
    <p:sldId id="260" r:id="rId12"/>
    <p:sldId id="261" r:id="rId13"/>
    <p:sldId id="298" r:id="rId14"/>
    <p:sldId id="263" r:id="rId15"/>
    <p:sldId id="264" r:id="rId16"/>
    <p:sldId id="265" r:id="rId17"/>
    <p:sldId id="266" r:id="rId18"/>
    <p:sldId id="293" r:id="rId19"/>
    <p:sldId id="290" r:id="rId20"/>
    <p:sldId id="291" r:id="rId21"/>
    <p:sldId id="292" r:id="rId22"/>
    <p:sldId id="294" r:id="rId23"/>
    <p:sldId id="267" r:id="rId24"/>
    <p:sldId id="301" r:id="rId25"/>
    <p:sldId id="268" r:id="rId26"/>
    <p:sldId id="269" r:id="rId27"/>
    <p:sldId id="270" r:id="rId28"/>
    <p:sldId id="271" r:id="rId29"/>
    <p:sldId id="274" r:id="rId30"/>
    <p:sldId id="297" r:id="rId31"/>
    <p:sldId id="296" r:id="rId32"/>
    <p:sldId id="275" r:id="rId33"/>
    <p:sldId id="299" r:id="rId34"/>
    <p:sldId id="276" r:id="rId35"/>
    <p:sldId id="277" r:id="rId36"/>
    <p:sldId id="310" r:id="rId37"/>
    <p:sldId id="279" r:id="rId38"/>
    <p:sldId id="309" r:id="rId39"/>
    <p:sldId id="280" r:id="rId40"/>
    <p:sldId id="302" r:id="rId41"/>
    <p:sldId id="282" r:id="rId42"/>
    <p:sldId id="300" r:id="rId43"/>
    <p:sldId id="28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3"/>
    <p:restoredTop sz="65922"/>
  </p:normalViewPr>
  <p:slideViewPr>
    <p:cSldViewPr snapToGrid="0" snapToObjects="1">
      <p:cViewPr>
        <p:scale>
          <a:sx n="106" d="100"/>
          <a:sy n="106" d="100"/>
        </p:scale>
        <p:origin x="316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4-6lb in other studies. </a:t>
            </a:r>
          </a:p>
          <a:p>
            <a:r>
              <a:rPr lang="en-US" dirty="0" smtClean="0"/>
              <a:t>Steatorrhea</a:t>
            </a:r>
          </a:p>
          <a:p>
            <a:r>
              <a:rPr lang="en-US" dirty="0" smtClean="0"/>
              <a:t>Contraindications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malabsorbtion</a:t>
            </a:r>
            <a:r>
              <a:rPr lang="en-US" baseline="0" dirty="0" smtClean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LPL- Lipoprotein lipase </a:t>
            </a:r>
          </a:p>
          <a:p>
            <a:r>
              <a:rPr lang="en-US" dirty="0" smtClean="0"/>
              <a:t>LCAT-</a:t>
            </a:r>
            <a:r>
              <a:rPr lang="en-US" baseline="0" dirty="0" smtClean="0"/>
              <a:t> </a:t>
            </a:r>
            <a:r>
              <a:rPr lang="en-US" dirty="0" smtClean="0"/>
              <a:t>an enzyme that converts free cholesterol into cholesteryl ester (a more hydrophobic form of cholesterol), which is then sequestered into the core of a lipoprotein particle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0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 smtClean="0"/>
              <a:t>ApoC</a:t>
            </a:r>
            <a:r>
              <a:rPr lang="en-US" dirty="0" smtClean="0"/>
              <a:t> helps LPL recognize lipids</a:t>
            </a:r>
          </a:p>
          <a:p>
            <a:pPr lvl="2"/>
            <a:r>
              <a:rPr lang="en-US" dirty="0" smtClean="0"/>
              <a:t>Hydrolyzes FA from mono-, di-, and </a:t>
            </a:r>
            <a:r>
              <a:rPr lang="en-US" dirty="0" err="1" smtClean="0"/>
              <a:t>triacylglycerols</a:t>
            </a:r>
            <a:r>
              <a:rPr lang="en-US" dirty="0" smtClean="0"/>
              <a:t> of chylomicron </a:t>
            </a:r>
          </a:p>
          <a:p>
            <a:pPr lvl="3"/>
            <a:r>
              <a:rPr lang="en-US" dirty="0" smtClean="0"/>
              <a:t>Fatty acids enter tissues</a:t>
            </a:r>
          </a:p>
          <a:p>
            <a:pPr lvl="2"/>
            <a:r>
              <a:rPr lang="en-US" dirty="0" smtClean="0"/>
              <a:t>Product of lipoprotein lipase: </a:t>
            </a:r>
            <a:r>
              <a:rPr lang="en-US" u="sng" dirty="0" smtClean="0"/>
              <a:t>Chylomicron remnant</a:t>
            </a:r>
            <a:r>
              <a:rPr lang="en-US" dirty="0" smtClean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tastses</a:t>
            </a:r>
            <a:r>
              <a:rPr lang="en-US" dirty="0" smtClean="0"/>
              <a:t> are umami, sweet, bitter, sour, salt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Parasympathetic</a:t>
            </a:r>
            <a:r>
              <a:rPr lang="en-US" baseline="0" dirty="0" smtClean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Conjugated with taurine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 Digestion and Absorption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Dietary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Triacylglycerols</a:t>
            </a:r>
            <a:endParaRPr lang="en-US" dirty="0"/>
          </a:p>
          <a:p>
            <a:pPr lvl="1"/>
            <a:r>
              <a:rPr lang="en-US" dirty="0" smtClean="0"/>
              <a:t>Main lipid of diets</a:t>
            </a:r>
          </a:p>
          <a:p>
            <a:pPr lvl="1"/>
            <a:r>
              <a:rPr lang="en-US" dirty="0" smtClean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</a:t>
            </a:r>
            <a:r>
              <a:rPr lang="en-US" dirty="0" smtClean="0"/>
              <a:t>65g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terols (cholesterol) and phospholipids</a:t>
            </a:r>
          </a:p>
          <a:p>
            <a:pPr lvl="1"/>
            <a:r>
              <a:rPr lang="en-US" dirty="0" smtClean="0"/>
              <a:t>Cholesterol average intake 300 mg/day (animal products)</a:t>
            </a:r>
          </a:p>
          <a:p>
            <a:pPr lvl="1"/>
            <a:r>
              <a:rPr lang="en-US" dirty="0" smtClean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Hydrophobic molecules -- </a:t>
            </a:r>
            <a:r>
              <a:rPr lang="en-US" dirty="0"/>
              <a:t>c</a:t>
            </a:r>
            <a:r>
              <a:rPr lang="en-US" dirty="0" smtClean="0"/>
              <a:t>hallenge to travel through aqueous environments</a:t>
            </a:r>
          </a:p>
          <a:p>
            <a:pPr lvl="1"/>
            <a:r>
              <a:rPr lang="en-US" dirty="0" smtClean="0"/>
              <a:t>Digestive </a:t>
            </a:r>
            <a:r>
              <a:rPr lang="en-US" dirty="0"/>
              <a:t>mechanisms required to </a:t>
            </a:r>
            <a:r>
              <a:rPr lang="en-US" dirty="0" smtClean="0"/>
              <a:t>increases solubility </a:t>
            </a:r>
            <a:r>
              <a:rPr lang="en-US" dirty="0"/>
              <a:t>of lipid </a:t>
            </a:r>
            <a:r>
              <a:rPr lang="en-US" dirty="0" smtClean="0"/>
              <a:t>particle</a:t>
            </a:r>
          </a:p>
          <a:p>
            <a:pPr lvl="2"/>
            <a:r>
              <a:rPr lang="en-US" dirty="0" smtClean="0"/>
              <a:t>Mechanical forces - emulsification</a:t>
            </a:r>
          </a:p>
          <a:p>
            <a:pPr lvl="2"/>
            <a:r>
              <a:rPr lang="en-US" dirty="0" smtClean="0"/>
              <a:t>Bile salts</a:t>
            </a:r>
          </a:p>
          <a:p>
            <a:pPr lvl="3"/>
            <a:r>
              <a:rPr lang="en-US" dirty="0" smtClean="0"/>
              <a:t>Emulsification processes </a:t>
            </a:r>
          </a:p>
          <a:p>
            <a:pPr lvl="3"/>
            <a:r>
              <a:rPr lang="en-US" dirty="0" smtClean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Mouth and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 smtClean="0"/>
              <a:t>Lingual lipase</a:t>
            </a:r>
          </a:p>
          <a:p>
            <a:pPr lvl="1"/>
            <a:r>
              <a:rPr lang="en-US" dirty="0" smtClean="0"/>
              <a:t>Glands under tongue</a:t>
            </a:r>
          </a:p>
          <a:p>
            <a:pPr lvl="1"/>
            <a:r>
              <a:rPr lang="en-US" dirty="0" smtClean="0"/>
              <a:t>Stimulated by neural factors, high fat diets, mechanical motion in mouth</a:t>
            </a:r>
          </a:p>
          <a:p>
            <a:pPr lvl="1"/>
            <a:r>
              <a:rPr lang="en-US" dirty="0" smtClean="0"/>
              <a:t>Works in low pH (</a:t>
            </a:r>
            <a:r>
              <a:rPr lang="en-US" u="sng" dirty="0" smtClean="0"/>
              <a:t>stomach</a:t>
            </a:r>
            <a:r>
              <a:rPr lang="en-US" dirty="0" smtClean="0"/>
              <a:t>), very little digestion occurring in 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Short-chained FAs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taste fatty acids?  What about triglycerides?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Gastric Lipase in the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Gastric lipase</a:t>
            </a:r>
          </a:p>
          <a:p>
            <a:pPr lvl="1"/>
            <a:r>
              <a:rPr lang="en-US" dirty="0" smtClean="0"/>
              <a:t>Secreted by chief cells</a:t>
            </a:r>
          </a:p>
          <a:p>
            <a:pPr lvl="1"/>
            <a:r>
              <a:rPr lang="en-US" dirty="0" smtClean="0"/>
              <a:t>Prefers short-chain fatty acids</a:t>
            </a:r>
          </a:p>
          <a:p>
            <a:pPr lvl="1"/>
            <a:r>
              <a:rPr lang="en-US" dirty="0" smtClean="0"/>
              <a:t>Works best in low pH (</a:t>
            </a:r>
            <a:r>
              <a:rPr lang="en-US" u="sng" dirty="0" smtClean="0"/>
              <a:t>stomach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But can continue to work in upper small intestine</a:t>
            </a:r>
          </a:p>
          <a:p>
            <a:pPr lvl="1"/>
            <a:r>
              <a:rPr lang="en-US" dirty="0" smtClean="0"/>
              <a:t>Specific to sn-1 and-3 of glycerol</a:t>
            </a:r>
          </a:p>
          <a:p>
            <a:pPr lvl="1"/>
            <a:r>
              <a:rPr lang="en-US" dirty="0"/>
              <a:t>Produces </a:t>
            </a:r>
            <a:r>
              <a:rPr lang="en-US" dirty="0" smtClean="0"/>
              <a:t>di- and monoacylglycerols </a:t>
            </a:r>
            <a:r>
              <a:rPr lang="en-US" dirty="0"/>
              <a:t>and </a:t>
            </a:r>
            <a:r>
              <a:rPr lang="en-US" dirty="0" smtClean="0"/>
              <a:t>free FAs</a:t>
            </a:r>
          </a:p>
          <a:p>
            <a:pPr lvl="1"/>
            <a:endParaRPr lang="en-US" dirty="0" smtClean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</a:t>
            </a:r>
            <a:r>
              <a:rPr lang="en-US" dirty="0" smtClean="0"/>
              <a:t>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 smtClean="0"/>
          </a:p>
          <a:p>
            <a:r>
              <a:rPr lang="en-US" u="sng" dirty="0" smtClean="0"/>
              <a:t>Emulsification</a:t>
            </a:r>
            <a:r>
              <a:rPr lang="en-US" dirty="0" smtClean="0"/>
              <a:t> </a:t>
            </a:r>
            <a:r>
              <a:rPr lang="en-US" dirty="0"/>
              <a:t>– breaking large </a:t>
            </a:r>
            <a:r>
              <a:rPr lang="en-US" dirty="0" smtClean="0"/>
              <a:t>lipids </a:t>
            </a:r>
            <a:r>
              <a:rPr lang="en-US" dirty="0"/>
              <a:t>into smaller </a:t>
            </a:r>
            <a:r>
              <a:rPr lang="en-US" dirty="0" smtClean="0"/>
              <a:t>lipids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tarts in stomach</a:t>
            </a:r>
          </a:p>
          <a:p>
            <a:pPr lvl="2"/>
            <a:r>
              <a:rPr lang="en-US" dirty="0" smtClean="0"/>
              <a:t>Peristalsis</a:t>
            </a:r>
          </a:p>
          <a:p>
            <a:pPr lvl="2"/>
            <a:r>
              <a:rPr lang="en-US" dirty="0" smtClean="0"/>
              <a:t>Wear and tear through sphincter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Small Intestine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ipid </a:t>
            </a:r>
            <a:r>
              <a:rPr lang="en-US" dirty="0"/>
              <a:t>droplets </a:t>
            </a:r>
            <a:r>
              <a:rPr lang="en-US" dirty="0" smtClean="0"/>
              <a:t>and digestive products enter </a:t>
            </a:r>
            <a:r>
              <a:rPr lang="en-US" dirty="0"/>
              <a:t>small </a:t>
            </a:r>
            <a:r>
              <a:rPr lang="en-US" dirty="0" smtClean="0"/>
              <a:t>intestine</a:t>
            </a:r>
          </a:p>
          <a:p>
            <a:r>
              <a:rPr lang="en-US" u="sng" dirty="0" smtClean="0"/>
              <a:t>90% of lipid digestion </a:t>
            </a:r>
            <a:r>
              <a:rPr lang="en-US" dirty="0" smtClean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</a:t>
            </a:r>
            <a:r>
              <a:rPr lang="en-US" dirty="0" smtClean="0"/>
              <a:t>triacylglycerides </a:t>
            </a:r>
          </a:p>
          <a:p>
            <a:r>
              <a:rPr lang="en-US" dirty="0" smtClean="0"/>
              <a:t>Different lipase (pancreatic lipase) 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</a:t>
            </a:r>
            <a:r>
              <a:rPr lang="en-US" sz="3600" dirty="0" smtClean="0"/>
              <a:t>Role of CCK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CCK activated by peptides and fats in the small intestine and released from </a:t>
            </a:r>
            <a:r>
              <a:rPr lang="en-US" dirty="0" err="1" smtClean="0"/>
              <a:t>enteroendocrine</a:t>
            </a:r>
            <a:r>
              <a:rPr lang="en-US" dirty="0" smtClean="0"/>
              <a:t> cells (I Cells)</a:t>
            </a:r>
          </a:p>
          <a:p>
            <a:r>
              <a:rPr lang="en-US" dirty="0" smtClean="0"/>
              <a:t>Also stimulated by paracrine </a:t>
            </a:r>
            <a:r>
              <a:rPr lang="en-US" dirty="0" err="1" smtClean="0"/>
              <a:t>signalign</a:t>
            </a:r>
            <a:r>
              <a:rPr lang="en-US" dirty="0" smtClean="0"/>
              <a:t> from enterocytes and the </a:t>
            </a:r>
            <a:r>
              <a:rPr lang="en-US" dirty="0" err="1" smtClean="0"/>
              <a:t>parasymathetic</a:t>
            </a:r>
            <a:r>
              <a:rPr lang="en-US" dirty="0" smtClean="0"/>
              <a:t> nervous system</a:t>
            </a:r>
          </a:p>
          <a:p>
            <a:r>
              <a:rPr lang="en-US" dirty="0" smtClean="0"/>
              <a:t>CCK </a:t>
            </a:r>
            <a:r>
              <a:rPr lang="en-US" dirty="0"/>
              <a:t>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</a:t>
            </a:r>
            <a:endParaRPr lang="en-US" dirty="0"/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10663" y="2526301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 Salts and Intrahepatic Portal Circulation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Cholesterol is converted into bile salts and stored in gall bladder</a:t>
            </a:r>
          </a:p>
          <a:p>
            <a:r>
              <a:rPr lang="en-US" dirty="0" smtClean="0"/>
              <a:t>CCK promotes Bile Release</a:t>
            </a:r>
          </a:p>
          <a:p>
            <a:pPr lvl="1"/>
            <a:r>
              <a:rPr lang="en-US" dirty="0" smtClean="0"/>
              <a:t>Contraction of gallbladder</a:t>
            </a:r>
          </a:p>
          <a:p>
            <a:pPr lvl="1"/>
            <a:r>
              <a:rPr lang="en-US" dirty="0" smtClean="0"/>
              <a:t>Relaxation of </a:t>
            </a:r>
            <a:r>
              <a:rPr lang="en-US" dirty="0"/>
              <a:t>S</a:t>
            </a:r>
            <a:r>
              <a:rPr lang="en-US" dirty="0" smtClean="0"/>
              <a:t>phincter of </a:t>
            </a:r>
            <a:r>
              <a:rPr lang="en-US" dirty="0" err="1" smtClean="0"/>
              <a:t>Oddi</a:t>
            </a:r>
            <a:endParaRPr lang="en-US" dirty="0" smtClean="0"/>
          </a:p>
          <a:p>
            <a:r>
              <a:rPr lang="en-US" dirty="0" smtClean="0"/>
              <a:t>~30g per day released per day, 95% of it is recovered in terminal </a:t>
            </a:r>
            <a:r>
              <a:rPr lang="en-US" dirty="0" err="1" smtClean="0"/>
              <a:t>illeum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does the majority of lipase activity occur?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Mouth and esophagus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Stomach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Large Intestine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transport mechanism do you think is needed to fill the gall bladder?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Passive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ABCG5/8 and </a:t>
            </a:r>
            <a:r>
              <a:rPr lang="en-US" dirty="0" err="1" smtClean="0"/>
              <a:t>Sitosterolemia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86" r="30506"/>
          <a:stretch/>
        </p:blipFill>
        <p:spPr>
          <a:xfrm>
            <a:off x="1287463" y="1690688"/>
            <a:ext cx="4670425" cy="4456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7151" y="2850357"/>
            <a:ext cx="510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Normally removal of plant sterols from the small intestine is is very efficient (95%)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problems due to bile salt 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Cholestasis</a:t>
            </a:r>
          </a:p>
          <a:p>
            <a:pPr lvl="1"/>
            <a:r>
              <a:rPr lang="en-US" dirty="0" smtClean="0"/>
              <a:t>Reduced flow of bile</a:t>
            </a:r>
          </a:p>
          <a:p>
            <a:pPr lvl="1"/>
            <a:r>
              <a:rPr lang="en-US" dirty="0" smtClean="0"/>
              <a:t>Caused by hepatitis, liver disease, biliary cirrhosis, bile stones or blockages</a:t>
            </a:r>
          </a:p>
          <a:p>
            <a:pPr lvl="1"/>
            <a:r>
              <a:rPr lang="en-US" dirty="0" smtClean="0"/>
              <a:t>Poor absorption of fats, vitamins (D/E/K)</a:t>
            </a:r>
          </a:p>
          <a:p>
            <a:r>
              <a:rPr lang="en-US" dirty="0" smtClean="0"/>
              <a:t>Gallstones</a:t>
            </a:r>
          </a:p>
          <a:p>
            <a:pPr lvl="1"/>
            <a:r>
              <a:rPr lang="en-US" dirty="0" err="1" smtClean="0"/>
              <a:t>Crystalization</a:t>
            </a:r>
            <a:r>
              <a:rPr lang="en-US" dirty="0" smtClean="0"/>
              <a:t> of bile salts in gallbladder</a:t>
            </a:r>
          </a:p>
          <a:p>
            <a:pPr lvl="1"/>
            <a:r>
              <a:rPr lang="en-US" dirty="0" smtClean="0"/>
              <a:t>Associated with too much cholesterol in diet</a:t>
            </a:r>
          </a:p>
          <a:p>
            <a:r>
              <a:rPr lang="en-US" dirty="0" err="1" smtClean="0"/>
              <a:t>Cholecystis</a:t>
            </a:r>
            <a:endParaRPr lang="en-US" dirty="0" smtClean="0"/>
          </a:p>
          <a:p>
            <a:pPr lvl="1"/>
            <a:r>
              <a:rPr lang="en-US" dirty="0" smtClean="0"/>
              <a:t>Inflammation of gallbladder</a:t>
            </a:r>
          </a:p>
          <a:p>
            <a:pPr lvl="1"/>
            <a:r>
              <a:rPr lang="en-US" dirty="0" smtClean="0"/>
              <a:t>Commonly caused by gallstones</a:t>
            </a:r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Pancreatic Lipase Requires Colipase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Pro-</a:t>
            </a:r>
            <a:r>
              <a:rPr lang="en-US" dirty="0" err="1" smtClean="0"/>
              <a:t>colipase</a:t>
            </a:r>
            <a:r>
              <a:rPr lang="en-US" dirty="0" smtClean="0"/>
              <a:t> secreted by pancreas</a:t>
            </a:r>
          </a:p>
          <a:p>
            <a:pPr lvl="1"/>
            <a:r>
              <a:rPr lang="en-US" dirty="0" smtClean="0"/>
              <a:t>Activated by trypsin to colipase (co-enzyme for pancreatic lipase) in small intestine</a:t>
            </a:r>
          </a:p>
          <a:p>
            <a:r>
              <a:rPr lang="en-US" dirty="0" err="1" smtClean="0"/>
              <a:t>Colipase</a:t>
            </a:r>
            <a:r>
              <a:rPr lang="en-US" dirty="0" smtClean="0"/>
              <a:t> required for </a:t>
            </a:r>
            <a:r>
              <a:rPr lang="en-US" u="sng" dirty="0" smtClean="0"/>
              <a:t>pancreatic lipase </a:t>
            </a:r>
            <a:r>
              <a:rPr lang="en-US" dirty="0" smtClean="0"/>
              <a:t>to recognize and bind substrates</a:t>
            </a:r>
          </a:p>
          <a:p>
            <a:pPr lvl="1"/>
            <a:r>
              <a:rPr lang="en-US" dirty="0" err="1" smtClean="0"/>
              <a:t>Colipase</a:t>
            </a:r>
            <a:r>
              <a:rPr lang="en-US" dirty="0" smtClean="0"/>
              <a:t> allows pancreatic lipase to bind to lipid droplet =</a:t>
            </a:r>
            <a:r>
              <a:rPr lang="en-US" dirty="0"/>
              <a:t> </a:t>
            </a:r>
            <a:r>
              <a:rPr lang="en-US" dirty="0" smtClean="0"/>
              <a:t>hydrolytic action on droplet</a:t>
            </a:r>
            <a:endParaRPr lang="en-US" sz="2800" dirty="0"/>
          </a:p>
          <a:p>
            <a:r>
              <a:rPr lang="en-US" dirty="0" smtClean="0"/>
              <a:t>Lipase or Colipase deficiency – results in lipid malabsorption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51" y="3915376"/>
            <a:ext cx="8684786" cy="29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Orlistat (aka Xenical)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Jarl </a:t>
            </a:r>
            <a:r>
              <a:rPr lang="en-US" dirty="0"/>
              <a:t>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u="sng" dirty="0"/>
              <a:t>Pancreatic lipase </a:t>
            </a:r>
            <a:r>
              <a:rPr lang="en-US" dirty="0" smtClean="0"/>
              <a:t>activity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–Specific to </a:t>
            </a:r>
            <a:r>
              <a:rPr lang="en-US" u="sng" dirty="0" smtClean="0"/>
              <a:t>sn-1 and -3</a:t>
            </a:r>
            <a:r>
              <a:rPr lang="en-US" dirty="0" smtClean="0"/>
              <a:t> FA of triacylglycerol</a:t>
            </a:r>
          </a:p>
          <a:p>
            <a:pPr marL="457200" lvl="1" indent="0">
              <a:buNone/>
            </a:pPr>
            <a:r>
              <a:rPr lang="en-US" dirty="0" smtClean="0"/>
              <a:t>- Longer-chained FA</a:t>
            </a:r>
          </a:p>
          <a:p>
            <a:pPr lvl="1"/>
            <a:r>
              <a:rPr lang="en-US" dirty="0" smtClean="0"/>
              <a:t>Products include:</a:t>
            </a:r>
          </a:p>
          <a:p>
            <a:pPr lvl="2"/>
            <a:r>
              <a:rPr lang="en-US" dirty="0" smtClean="0"/>
              <a:t>Di- and monoacylglycerols</a:t>
            </a:r>
          </a:p>
          <a:p>
            <a:pPr lvl="2"/>
            <a:r>
              <a:rPr lang="en-US" dirty="0" smtClean="0"/>
              <a:t>Free fatty acids</a:t>
            </a:r>
            <a:endParaRPr lang="en-US" sz="3200" dirty="0"/>
          </a:p>
          <a:p>
            <a:pPr marL="342900" lvl="1" indent="-342900"/>
            <a:r>
              <a:rPr lang="en-US" dirty="0" smtClean="0"/>
              <a:t>With </a:t>
            </a:r>
            <a:r>
              <a:rPr lang="en-US" u="sng" dirty="0" smtClean="0"/>
              <a:t>peristaltic </a:t>
            </a:r>
            <a:r>
              <a:rPr lang="en-US" u="sng" dirty="0"/>
              <a:t>agitation of </a:t>
            </a:r>
            <a:r>
              <a:rPr lang="en-US" u="sng" dirty="0" smtClean="0"/>
              <a:t>stabilized, bile-surrounded </a:t>
            </a:r>
            <a:r>
              <a:rPr lang="en-US" u="sng" dirty="0"/>
              <a:t>droplet </a:t>
            </a:r>
            <a:r>
              <a:rPr lang="en-US" dirty="0" smtClean="0"/>
              <a:t>and </a:t>
            </a:r>
            <a:r>
              <a:rPr lang="en-US" u="sng" dirty="0"/>
              <a:t>chemical enzymatic action </a:t>
            </a:r>
            <a:r>
              <a:rPr lang="en-US" dirty="0"/>
              <a:t>= efficient </a:t>
            </a:r>
            <a:r>
              <a:rPr lang="en-US" dirty="0" smtClean="0"/>
              <a:t>emulsification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 smtClean="0"/>
              <a:t>Cholesterol Digestion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</a:t>
            </a:r>
            <a:r>
              <a:rPr lang="en-US" sz="3600" dirty="0" smtClean="0"/>
              <a:t>Intestine End Products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Products in small intestine:</a:t>
            </a:r>
          </a:p>
          <a:p>
            <a:pPr lvl="1"/>
            <a:r>
              <a:rPr lang="en-US" dirty="0" smtClean="0"/>
              <a:t>Fatty acids</a:t>
            </a:r>
          </a:p>
          <a:p>
            <a:pPr lvl="1"/>
            <a:r>
              <a:rPr lang="en-US" dirty="0" smtClean="0"/>
              <a:t>Mono- and </a:t>
            </a:r>
            <a:r>
              <a:rPr lang="en-US" dirty="0" err="1" smtClean="0"/>
              <a:t>diacylglycerols</a:t>
            </a:r>
            <a:endParaRPr lang="en-US" dirty="0" smtClean="0"/>
          </a:p>
          <a:p>
            <a:pPr lvl="1"/>
            <a:r>
              <a:rPr lang="en-US" dirty="0" smtClean="0"/>
              <a:t>Cholesterol</a:t>
            </a:r>
          </a:p>
          <a:p>
            <a:pPr lvl="1"/>
            <a:r>
              <a:rPr lang="en-US" dirty="0" smtClean="0"/>
              <a:t>Phospholipids </a:t>
            </a:r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</a:t>
            </a:r>
            <a:r>
              <a:rPr lang="en-US" dirty="0" smtClean="0"/>
              <a:t>Intestinal Enterocytes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Lipid contents diffuse out of micelle</a:t>
            </a:r>
          </a:p>
          <a:p>
            <a:r>
              <a:rPr lang="en-US" dirty="0" smtClean="0"/>
              <a:t>Cross apical membrane by diffusion (concentration gradient), passive and active transport mechanisms</a:t>
            </a:r>
          </a:p>
          <a:p>
            <a:r>
              <a:rPr lang="en-US" dirty="0" smtClean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 bile-salt containing micelles have the best affinity for?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Cholesterol esters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Monoacylglycerol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Diacylglycerol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Triacylglycerol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Steatorrhea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 smtClean="0"/>
              <a:t>Think of some things that could cause excess lipid in the feces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 the enterocyte?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Digested lipids </a:t>
            </a:r>
            <a:r>
              <a:rPr lang="en-US" u="sng" dirty="0" smtClean="0"/>
              <a:t>in enterocyte </a:t>
            </a:r>
          </a:p>
          <a:p>
            <a:pPr lvl="1"/>
            <a:r>
              <a:rPr lang="en-US" u="sng" dirty="0" smtClean="0"/>
              <a:t>FAs </a:t>
            </a:r>
            <a:r>
              <a:rPr lang="en-US" u="sng" dirty="0"/>
              <a:t>with &lt;</a:t>
            </a:r>
            <a:r>
              <a:rPr lang="en-US" u="sng" dirty="0" smtClean="0"/>
              <a:t>12 carbons are more soluble</a:t>
            </a:r>
          </a:p>
          <a:p>
            <a:pPr lvl="2"/>
            <a:r>
              <a:rPr lang="en-US" dirty="0" smtClean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 smtClean="0">
                <a:sym typeface="Wingdings"/>
              </a:rPr>
              <a:t>albumin</a:t>
            </a:r>
          </a:p>
          <a:p>
            <a:pPr lvl="2"/>
            <a:r>
              <a:rPr lang="en-US" dirty="0" smtClean="0">
                <a:sym typeface="Wingdings"/>
              </a:rPr>
              <a:t>Small and medium chain fatty acids</a:t>
            </a:r>
            <a:endParaRPr lang="en-US" dirty="0" smtClean="0"/>
          </a:p>
          <a:p>
            <a:pPr lvl="1"/>
            <a:r>
              <a:rPr lang="en-US" u="sng" dirty="0" smtClean="0"/>
              <a:t>FA </a:t>
            </a:r>
            <a:r>
              <a:rPr lang="en-US" u="sng" dirty="0"/>
              <a:t>with </a:t>
            </a:r>
            <a:r>
              <a:rPr lang="en-US" u="sng" dirty="0" smtClean="0"/>
              <a:t>≥12</a:t>
            </a:r>
            <a:r>
              <a:rPr lang="en-US" dirty="0" smtClean="0"/>
              <a:t> </a:t>
            </a:r>
            <a:r>
              <a:rPr lang="en-US" dirty="0"/>
              <a:t>carbons </a:t>
            </a:r>
            <a:r>
              <a:rPr lang="en-US" dirty="0" smtClean="0"/>
              <a:t>reform (</a:t>
            </a:r>
            <a:r>
              <a:rPr lang="en-US" u="sng" dirty="0" smtClean="0"/>
              <a:t>re-esterification</a:t>
            </a:r>
            <a:r>
              <a:rPr lang="en-US" dirty="0" smtClean="0"/>
              <a:t>) into:</a:t>
            </a:r>
          </a:p>
          <a:p>
            <a:pPr lvl="2"/>
            <a:r>
              <a:rPr lang="en-US" dirty="0" smtClean="0"/>
              <a:t>Tri, di-, and monoacylglycerols</a:t>
            </a:r>
          </a:p>
          <a:p>
            <a:pPr lvl="2"/>
            <a:r>
              <a:rPr lang="en-US" dirty="0" smtClean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be the benefit of breaking down, then re-synthesizing lipids in the enterocyte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think of a way to explain this in an analogy</a:t>
            </a:r>
          </a:p>
          <a:p>
            <a:r>
              <a:rPr lang="en-US" dirty="0" smtClean="0"/>
              <a:t>Think of when that analogy breaks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Chylomicrons are lipoprotein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</a:t>
            </a:r>
            <a:r>
              <a:rPr lang="en-US" sz="2800" dirty="0" smtClean="0">
                <a:solidFill>
                  <a:srgbClr val="000000"/>
                </a:solidFill>
              </a:rPr>
              <a:t>intestine 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</a:t>
            </a:r>
            <a:r>
              <a:rPr lang="en-US" sz="2800" dirty="0" smtClean="0">
                <a:solidFill>
                  <a:srgbClr val="000000"/>
                </a:solidFill>
              </a:rPr>
              <a:t>protein and phospholipid coat for solubility </a:t>
            </a:r>
            <a:r>
              <a:rPr lang="en-US" sz="2800" dirty="0">
                <a:solidFill>
                  <a:srgbClr val="000000"/>
                </a:solidFill>
              </a:rPr>
              <a:t>– thus </a:t>
            </a:r>
            <a:r>
              <a:rPr lang="en-US" sz="2800" dirty="0" smtClean="0">
                <a:solidFill>
                  <a:srgbClr val="000000"/>
                </a:solidFill>
              </a:rPr>
              <a:t>considered </a:t>
            </a:r>
            <a:r>
              <a:rPr lang="en-US" sz="2800" dirty="0">
                <a:solidFill>
                  <a:srgbClr val="000000"/>
                </a:solidFill>
              </a:rPr>
              <a:t>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Apolipoproteins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protein </a:t>
            </a:r>
            <a:r>
              <a:rPr lang="en-US" dirty="0">
                <a:solidFill>
                  <a:srgbClr val="000000"/>
                </a:solidFill>
              </a:rPr>
              <a:t>that </a:t>
            </a:r>
            <a:r>
              <a:rPr lang="en-US" dirty="0" smtClean="0">
                <a:solidFill>
                  <a:srgbClr val="000000"/>
                </a:solidFill>
              </a:rPr>
              <a:t>stabilize </a:t>
            </a:r>
            <a:r>
              <a:rPr lang="en-US" dirty="0">
                <a:solidFill>
                  <a:srgbClr val="000000"/>
                </a:solidFill>
              </a:rPr>
              <a:t>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/>
          </a:p>
          <a:p>
            <a:r>
              <a:rPr lang="en-US" dirty="0" err="1" smtClean="0"/>
              <a:t>Apolipoproteins</a:t>
            </a:r>
            <a:r>
              <a:rPr lang="en-US" dirty="0" smtClean="0"/>
              <a:t> have other </a:t>
            </a:r>
            <a:r>
              <a:rPr lang="en-US" dirty="0"/>
              <a:t>physiological </a:t>
            </a:r>
            <a:r>
              <a:rPr lang="en-US" dirty="0" smtClean="0"/>
              <a:t>functions important for lipid metabolism:</a:t>
            </a:r>
            <a:endParaRPr lang="en-US" dirty="0"/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</a:t>
            </a:r>
            <a:r>
              <a:rPr lang="en-US" dirty="0" smtClean="0"/>
              <a:t>functions such as lipase activity</a:t>
            </a:r>
            <a:endParaRPr lang="en-US" dirty="0"/>
          </a:p>
          <a:p>
            <a:pPr lvl="1"/>
            <a:r>
              <a:rPr lang="en-US" dirty="0"/>
              <a:t>Specificity towards </a:t>
            </a:r>
            <a:r>
              <a:rPr lang="en-US" dirty="0" smtClean="0"/>
              <a:t>receptors, targets lipoproteins to particular tissues</a:t>
            </a:r>
            <a:endParaRPr lang="en-US" dirty="0"/>
          </a:p>
          <a:p>
            <a:pPr lvl="2"/>
            <a:r>
              <a:rPr lang="en-US" dirty="0"/>
              <a:t>LDL contains </a:t>
            </a:r>
            <a:r>
              <a:rPr lang="en-US" dirty="0" smtClean="0"/>
              <a:t>apo100 </a:t>
            </a:r>
            <a:endParaRPr lang="en-US" dirty="0"/>
          </a:p>
          <a:p>
            <a:pPr lvl="2"/>
            <a:r>
              <a:rPr lang="en-US" dirty="0"/>
              <a:t>a</a:t>
            </a:r>
            <a:r>
              <a:rPr lang="en-US" dirty="0" smtClean="0"/>
              <a:t>po100 </a:t>
            </a:r>
            <a:r>
              <a:rPr lang="en-US" dirty="0"/>
              <a:t>specific to the LDL Receptor (LDLR)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Apolipoproteins and LDL in Triglyceride Transport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3" y="1807015"/>
            <a:ext cx="6969961" cy="505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242" y="5898306"/>
            <a:ext cx="458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Reiner </a:t>
            </a:r>
            <a:r>
              <a:rPr lang="en-US" dirty="0" err="1"/>
              <a:t>Ž</a:t>
            </a:r>
            <a:r>
              <a:rPr lang="en-US" dirty="0"/>
              <a:t>. </a:t>
            </a:r>
            <a:r>
              <a:rPr lang="en-US" dirty="0" err="1"/>
              <a:t>Hypertriglyceridaemia</a:t>
            </a:r>
            <a:r>
              <a:rPr lang="en-US" dirty="0"/>
              <a:t> and risk of coronary artery disease. Nat Rev </a:t>
            </a:r>
            <a:r>
              <a:rPr lang="en-US" dirty="0" err="1" smtClean="0"/>
              <a:t>Cardiol</a:t>
            </a:r>
            <a:r>
              <a:rPr lang="en-US" dirty="0" smtClean="0"/>
              <a:t>; </a:t>
            </a:r>
            <a:r>
              <a:rPr lang="en-US" dirty="0"/>
              <a:t>2017; 14: 401–11. </a:t>
            </a:r>
            <a:r>
              <a:rPr lang="en-US" dirty="0" err="1"/>
              <a:t>doi</a:t>
            </a:r>
            <a:r>
              <a:rPr lang="en-US" dirty="0"/>
              <a:t>: 10.1038/nrcardio.2017.31.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89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 </a:t>
            </a:r>
            <a:r>
              <a:rPr lang="en-US" dirty="0"/>
              <a:t>lipid </a:t>
            </a:r>
            <a:r>
              <a:rPr lang="en-US" dirty="0" smtClean="0"/>
              <a:t>arrangement:</a:t>
            </a:r>
            <a:endParaRPr lang="en-US" dirty="0"/>
          </a:p>
          <a:p>
            <a:pPr lvl="1"/>
            <a:r>
              <a:rPr lang="en-US" dirty="0"/>
              <a:t>Hydrophobic </a:t>
            </a:r>
            <a:r>
              <a:rPr lang="en-US" dirty="0" smtClean="0"/>
              <a:t>lipids in </a:t>
            </a:r>
            <a:r>
              <a:rPr lang="en-US" dirty="0"/>
              <a:t>center of molecule</a:t>
            </a:r>
          </a:p>
          <a:p>
            <a:pPr lvl="1"/>
            <a:r>
              <a:rPr lang="en-US" dirty="0" smtClean="0"/>
              <a:t>Hydrophilic (proteins and phosphate groups) situated </a:t>
            </a:r>
            <a:r>
              <a:rPr lang="en-US" dirty="0"/>
              <a:t>at surface 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Specific apolipoproteins in chylomicrons are ApoA1 and ApoB48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smln3_fig_05_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6149691" y="1600200"/>
            <a:ext cx="4478669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0" y="5602942"/>
            <a:ext cx="17780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B-48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6814" y="1245377"/>
            <a:ext cx="182730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A-1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470588" y="1718236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5872" y="2104571"/>
            <a:ext cx="11920255" cy="4222551"/>
            <a:chOff x="1524000" y="76200"/>
            <a:chExt cx="10924740" cy="4739195"/>
          </a:xfrm>
        </p:grpSpPr>
        <p:sp>
          <p:nvSpPr>
            <p:cNvPr id="182274" name="Text Box 2"/>
            <p:cNvSpPr txBox="1">
              <a:spLocks noChangeArrowheads="1"/>
            </p:cNvSpPr>
            <p:nvPr/>
          </p:nvSpPr>
          <p:spPr bwMode="auto">
            <a:xfrm>
              <a:off x="1752600" y="981076"/>
              <a:ext cx="10696140" cy="383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charset="0"/>
                </a:rPr>
                <a:t>B48	</a:t>
              </a:r>
              <a:r>
                <a:rPr lang="en-US" b="1" dirty="0" smtClean="0">
                  <a:latin typeface="Arial" charset="0"/>
                </a:rPr>
                <a:t>   Chylomicron</a:t>
              </a:r>
              <a:r>
                <a:rPr lang="en-US" b="1" dirty="0">
                  <a:latin typeface="Arial" charset="0"/>
                </a:rPr>
                <a:t>		    	</a:t>
              </a:r>
              <a:r>
                <a:rPr lang="en-US" b="1" dirty="0" smtClean="0">
                  <a:latin typeface="Arial" charset="0"/>
                </a:rPr>
                <a:t>	Carry </a:t>
              </a:r>
              <a:r>
                <a:rPr lang="en-US" b="1" dirty="0" err="1" smtClean="0">
                  <a:latin typeface="Arial" charset="0"/>
                </a:rPr>
                <a:t>chol</a:t>
              </a:r>
              <a:r>
                <a:rPr lang="en-US" b="1" dirty="0" smtClean="0">
                  <a:latin typeface="Arial" charset="0"/>
                </a:rPr>
                <a:t>. esters, Lacks </a:t>
              </a:r>
              <a:r>
                <a:rPr lang="en-US" b="1" dirty="0">
                  <a:latin typeface="Arial" charset="0"/>
                </a:rPr>
                <a:t>LDL </a:t>
              </a:r>
              <a:r>
                <a:rPr lang="en-US" b="1" dirty="0" smtClean="0">
                  <a:latin typeface="Arial" charset="0"/>
                </a:rPr>
                <a:t>receptor binding </a:t>
              </a:r>
              <a:r>
                <a:rPr lang="en-US" b="1" dirty="0">
                  <a:latin typeface="Arial" charset="0"/>
                </a:rPr>
                <a:t>domain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B100	</a:t>
              </a:r>
              <a:r>
                <a:rPr lang="en-US" b="1" dirty="0" smtClean="0">
                  <a:latin typeface="Arial" charset="0"/>
                </a:rPr>
                <a:t>   VLDL,IDL,LDL</a:t>
              </a:r>
              <a:r>
                <a:rPr lang="en-US" b="1" dirty="0">
                  <a:latin typeface="Arial" charset="0"/>
                </a:rPr>
                <a:t>		     	</a:t>
              </a:r>
              <a:r>
                <a:rPr lang="en-US" b="1" dirty="0" smtClean="0">
                  <a:latin typeface="Arial" charset="0"/>
                </a:rPr>
                <a:t>	Binds </a:t>
              </a:r>
              <a:r>
                <a:rPr lang="en-US" b="1" dirty="0">
                  <a:latin typeface="Arial" charset="0"/>
                </a:rPr>
                <a:t>LDL </a:t>
              </a:r>
              <a:r>
                <a:rPr lang="en-US" b="1" dirty="0" smtClean="0">
                  <a:latin typeface="Arial" charset="0"/>
                </a:rPr>
                <a:t>receptor</a:t>
              </a:r>
              <a:endParaRPr lang="en-US" b="1" dirty="0">
                <a:latin typeface="Arial" charset="0"/>
              </a:endParaRPr>
            </a:p>
            <a:p>
              <a:r>
                <a:rPr lang="en-US" b="1" dirty="0" smtClean="0">
                  <a:latin typeface="Arial" charset="0"/>
                </a:rPr>
                <a:t>	</a:t>
              </a:r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	</a:t>
              </a:r>
              <a:r>
                <a:rPr lang="en-US" b="1" dirty="0" smtClean="0">
                  <a:latin typeface="Arial" charset="0"/>
                </a:rPr>
                <a:t>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	    	</a:t>
              </a:r>
              <a:r>
                <a:rPr lang="en-US" b="1" dirty="0" smtClean="0">
                  <a:latin typeface="Arial" charset="0"/>
                </a:rPr>
                <a:t>	Activates </a:t>
              </a:r>
              <a:r>
                <a:rPr lang="en-US" b="1" dirty="0">
                  <a:latin typeface="Arial" charset="0"/>
                </a:rPr>
                <a:t>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C-III	</a:t>
              </a:r>
              <a:r>
                <a:rPr lang="en-US" b="1" dirty="0" smtClean="0">
                  <a:latin typeface="Arial" charset="0"/>
                </a:rPr>
                <a:t>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           	 </a:t>
              </a:r>
              <a:r>
                <a:rPr lang="en-US" b="1" dirty="0" smtClean="0">
                  <a:latin typeface="Arial" charset="0"/>
                </a:rPr>
                <a:t>	Inhibits </a:t>
              </a:r>
              <a:r>
                <a:rPr lang="en-US" b="1" dirty="0">
                  <a:latin typeface="Arial" charset="0"/>
                </a:rPr>
                <a:t>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E            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Remnant, VLDL, </a:t>
              </a:r>
              <a:r>
                <a:rPr lang="en-US" b="1" dirty="0" smtClean="0">
                  <a:latin typeface="Arial" charset="0"/>
                </a:rPr>
                <a:t>IDL, HDL   </a:t>
              </a:r>
              <a:r>
                <a:rPr lang="en-US" b="1" dirty="0">
                  <a:latin typeface="Arial" charset="0"/>
                </a:rPr>
                <a:t>	Binds LDL </a:t>
              </a:r>
              <a:r>
                <a:rPr lang="en-US" b="1" dirty="0" smtClean="0">
                  <a:latin typeface="Arial" charset="0"/>
                </a:rPr>
                <a:t>receptor</a:t>
              </a:r>
              <a:endParaRPr lang="en-US" b="1" dirty="0">
                <a:latin typeface="Arial" charset="0"/>
              </a:endParaRP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A-1	</a:t>
              </a:r>
              <a:r>
                <a:rPr lang="en-US" b="1" dirty="0" smtClean="0">
                  <a:latin typeface="Arial" charset="0"/>
                </a:rPr>
                <a:t>   HDL/Chylomicron</a:t>
              </a:r>
              <a:r>
                <a:rPr lang="en-US" b="1" dirty="0">
                  <a:latin typeface="Arial" charset="0"/>
                </a:rPr>
                <a:t>			</a:t>
              </a:r>
              <a:r>
                <a:rPr lang="en-US" b="1" dirty="0" smtClean="0">
                  <a:latin typeface="Arial" charset="0"/>
                </a:rPr>
                <a:t>LCAT activator (</a:t>
              </a:r>
              <a:r>
                <a:rPr lang="en-US" b="1" dirty="0" err="1" smtClean="0">
                  <a:latin typeface="Arial" charset="0"/>
                </a:rPr>
                <a:t>lecithin:cholesterol</a:t>
              </a:r>
              <a:r>
                <a:rPr lang="en-US" b="1" dirty="0" smtClean="0">
                  <a:latin typeface="Arial" charset="0"/>
                </a:rPr>
                <a:t> </a:t>
              </a:r>
              <a:r>
                <a:rPr lang="en-US" b="1" dirty="0">
                  <a:latin typeface="Arial" charset="0"/>
                </a:rPr>
                <a:t>acyltransferase)		</a:t>
              </a:r>
            </a:p>
          </p:txBody>
        </p:sp>
        <p:sp>
          <p:nvSpPr>
            <p:cNvPr id="182275" name="Text Box 3"/>
            <p:cNvSpPr txBox="1">
              <a:spLocks noChangeArrowheads="1"/>
            </p:cNvSpPr>
            <p:nvPr/>
          </p:nvSpPr>
          <p:spPr bwMode="auto">
            <a:xfrm>
              <a:off x="1828801" y="76200"/>
              <a:ext cx="62247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Type               Association		      Function </a:t>
              </a:r>
            </a:p>
          </p:txBody>
        </p:sp>
        <p:sp>
          <p:nvSpPr>
            <p:cNvPr id="182276" name="Line 4"/>
            <p:cNvSpPr>
              <a:spLocks noChangeShapeType="1"/>
            </p:cNvSpPr>
            <p:nvPr/>
          </p:nvSpPr>
          <p:spPr bwMode="auto">
            <a:xfrm>
              <a:off x="1524000" y="685800"/>
              <a:ext cx="9144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 smtClean="0"/>
              <a:t>Apoproteins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24494" y="210269"/>
            <a:ext cx="6096000" cy="1631216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These proteins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facilitate lipid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solubilization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and help to maintain the structural integrity of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lipoproteins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3828" y="6444343"/>
            <a:ext cx="537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 used with permission from Theresa Han-Markey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18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</a:p>
          <a:p>
            <a:pPr lvl="1"/>
            <a:r>
              <a:rPr lang="en-US" dirty="0" smtClean="0"/>
              <a:t>In circulation: chylomicron picks up additional apolipoproteins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Adipocytes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an impairment in enterocyte triglyceride synthesis affect?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Long Chain Fatty Acid 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Medium Chain Fatty Acid Absorption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en-US" dirty="0" smtClean="0"/>
              <a:t>Short Chain Fatty Acid </a:t>
            </a:r>
            <a:r>
              <a:rPr lang="en-US" dirty="0"/>
              <a:t>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All of the above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578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Chylomicrons Transport Lipids to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Chylomicrons travel mainly to </a:t>
            </a:r>
            <a:r>
              <a:rPr lang="en-US" u="sng" dirty="0" smtClean="0"/>
              <a:t>adipose tissue </a:t>
            </a:r>
            <a:r>
              <a:rPr lang="en-US" dirty="0" smtClean="0"/>
              <a:t>and </a:t>
            </a:r>
            <a:r>
              <a:rPr lang="en-US" u="sng" dirty="0" smtClean="0"/>
              <a:t>muscle</a:t>
            </a:r>
          </a:p>
          <a:p>
            <a:pPr lvl="1"/>
            <a:r>
              <a:rPr lang="en-US" u="sng" dirty="0" smtClean="0"/>
              <a:t>Lipoprotein lipase (LPL) </a:t>
            </a:r>
            <a:r>
              <a:rPr lang="en-US" dirty="0" smtClean="0"/>
              <a:t>– enzyme in endothelial membrane of adipose and muscle tissues</a:t>
            </a:r>
          </a:p>
          <a:p>
            <a:r>
              <a:rPr lang="en-US" u="sng" dirty="0" smtClean="0"/>
              <a:t>Chylomicron </a:t>
            </a:r>
            <a:r>
              <a:rPr lang="en-US" u="sng" dirty="0"/>
              <a:t>remnant</a:t>
            </a:r>
            <a:r>
              <a:rPr lang="en-US" dirty="0"/>
              <a:t> </a:t>
            </a:r>
            <a:r>
              <a:rPr lang="en-US" dirty="0" smtClean="0"/>
              <a:t>travels to liver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Apolipoproteins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</a:t>
            </a:r>
            <a:r>
              <a:rPr lang="en-US" sz="4400" dirty="0" smtClean="0"/>
              <a:t>re-</a:t>
            </a:r>
            <a:r>
              <a:rPr lang="en-US" sz="4400" dirty="0" err="1" smtClean="0"/>
              <a:t>esterfied</a:t>
            </a:r>
            <a:r>
              <a:rPr lang="en-US" sz="4400" dirty="0" smtClean="0"/>
              <a:t> </a:t>
            </a:r>
            <a:r>
              <a:rPr lang="en-US" sz="4400" dirty="0"/>
              <a:t>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of the following is not a cholesterol lowering </a:t>
            </a:r>
            <a:r>
              <a:rPr lang="en-US" dirty="0" smtClean="0"/>
              <a:t>nutrient?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Monounsaturated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Phytosterols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64008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49116"/>
            <a:ext cx="14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89.5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Rubric Update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354936"/>
              </p:ext>
            </p:extLst>
          </p:nvPr>
        </p:nvGraphicFramePr>
        <p:xfrm>
          <a:off x="838200" y="1825625"/>
          <a:ext cx="36977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16"/>
                <a:gridCol w="19009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Projected</a:t>
                      </a:r>
                      <a:r>
                        <a:rPr lang="en-US" baseline="0" dirty="0" smtClean="0"/>
                        <a:t> Grade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87+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80-87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75-80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65-70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4" y="102790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CRLT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week (Monday)</a:t>
            </a:r>
          </a:p>
          <a:p>
            <a:r>
              <a:rPr lang="en-US" dirty="0" smtClean="0"/>
              <a:t>Last 30 minutes of class</a:t>
            </a:r>
          </a:p>
          <a:p>
            <a:r>
              <a:rPr lang="en-US" dirty="0" smtClean="0"/>
              <a:t>Your feedback is very important so think about what you expected, what you learned, and what could be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Lipid Digestion and Absorption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role of lingual lipase on lipid </a:t>
            </a:r>
            <a:r>
              <a:rPr lang="en-US" dirty="0" smtClean="0"/>
              <a:t>digestion in the stomach</a:t>
            </a:r>
          </a:p>
          <a:p>
            <a:r>
              <a:rPr lang="en-US" dirty="0" smtClean="0"/>
              <a:t>Describe gastric lipase and emulsification processes that occur in the stomach </a:t>
            </a:r>
          </a:p>
          <a:p>
            <a:r>
              <a:rPr lang="en-US" dirty="0" smtClean="0"/>
              <a:t>Describe pancreatic lipase and emulsification processes in the small intestine </a:t>
            </a:r>
          </a:p>
          <a:p>
            <a:r>
              <a:rPr lang="en-US" dirty="0" smtClean="0"/>
              <a:t>Understand the role of bile salts in the formation of micelles</a:t>
            </a:r>
          </a:p>
          <a:p>
            <a:r>
              <a:rPr lang="en-US" dirty="0"/>
              <a:t>Identify the transport mechanisms of lipids across the apical and </a:t>
            </a:r>
            <a:r>
              <a:rPr lang="en-US" dirty="0" err="1"/>
              <a:t>basolateral</a:t>
            </a:r>
            <a:r>
              <a:rPr lang="en-US" dirty="0"/>
              <a:t> </a:t>
            </a:r>
            <a:r>
              <a:rPr lang="en-US" dirty="0" smtClean="0"/>
              <a:t>membranes</a:t>
            </a:r>
          </a:p>
          <a:p>
            <a:r>
              <a:rPr lang="en-US" dirty="0" smtClean="0"/>
              <a:t>Describe reesterification processes in the enterocyte</a:t>
            </a:r>
          </a:p>
          <a:p>
            <a:r>
              <a:rPr lang="en-US" dirty="0" smtClean="0"/>
              <a:t>Understand the formation and fate of the chylomicron and its role in lipid transportation</a:t>
            </a:r>
          </a:p>
          <a:p>
            <a:pPr lvl="1"/>
            <a:r>
              <a:rPr lang="en-US" dirty="0" smtClean="0"/>
              <a:t>Describe what happens following the breakdown of chylomicron in circulation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1611</Words>
  <Application>Microsoft Macintosh PowerPoint</Application>
  <PresentationFormat>Widescreen</PresentationFormat>
  <Paragraphs>315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Office Theme</vt:lpstr>
      <vt:lpstr>Lipid Digestion and Absorption</vt:lpstr>
      <vt:lpstr>Quiz Question #1</vt:lpstr>
      <vt:lpstr>Quiz Question #2</vt:lpstr>
      <vt:lpstr>Quiz Question #3</vt:lpstr>
      <vt:lpstr>Quiz #4</vt:lpstr>
      <vt:lpstr>Midterm Exam</vt:lpstr>
      <vt:lpstr>Grading Rubric Update</vt:lpstr>
      <vt:lpstr>CRLT Review</vt:lpstr>
      <vt:lpstr>Lipid Digestion and Absorption Learning Objectives</vt:lpstr>
      <vt:lpstr>Dietary Lipids</vt:lpstr>
      <vt:lpstr>Lipids</vt:lpstr>
      <vt:lpstr>Triacylglycerol Digestion: Mouth and Stomach</vt:lpstr>
      <vt:lpstr>What do you think?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</vt:lpstr>
      <vt:lpstr>Bile Salts and Intrahepatic Portal Circulation</vt:lpstr>
      <vt:lpstr>What kind of transport mechanism do you think is needed to fill the gall bladder?</vt:lpstr>
      <vt:lpstr>ABCG5/8 and Sitosterolemia</vt:lpstr>
      <vt:lpstr>Other problems due to bile salt defects</vt:lpstr>
      <vt:lpstr>Pancreatic Lipase Requires Colipase</vt:lpstr>
      <vt:lpstr>Orlistat (aka Xenical)</vt:lpstr>
      <vt:lpstr>Triacylglycerol Digestion: Small Intestine</vt:lpstr>
      <vt:lpstr>Cholesterol Digestion</vt:lpstr>
      <vt:lpstr>Phospholipid Digestion</vt:lpstr>
      <vt:lpstr>Small Intestine End Products</vt:lpstr>
      <vt:lpstr>Absorption: Small Intestinal Enterocytes</vt:lpstr>
      <vt:lpstr>Steatorrhea</vt:lpstr>
      <vt:lpstr>What happens in the enterocyte?</vt:lpstr>
      <vt:lpstr>Absorption: Small Intestine</vt:lpstr>
      <vt:lpstr>What would be the benefit of breaking down, then re-synthesizing lipids in the enterocyte</vt:lpstr>
      <vt:lpstr>Chylomicrons are lipoprotein particles</vt:lpstr>
      <vt:lpstr>Apolipoproteins</vt:lpstr>
      <vt:lpstr>Role of Apolipoproteins and LDL in Triglyceride Transport</vt:lpstr>
      <vt:lpstr>Chylomicron composition</vt:lpstr>
      <vt:lpstr>Apoproteins </vt:lpstr>
      <vt:lpstr>Chylomicron – Lipid Transportation</vt:lpstr>
      <vt:lpstr>What would an impairment in enterocyte triglyceride synthesis affect?</vt:lpstr>
      <vt:lpstr>Chylomicrons Transport Lipids to Tissues</vt:lpstr>
      <vt:lpstr>Other Apolipoproteins</vt:lpstr>
      <vt:lpstr>Summary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28</cp:revision>
  <dcterms:created xsi:type="dcterms:W3CDTF">2016-11-19T14:34:01Z</dcterms:created>
  <dcterms:modified xsi:type="dcterms:W3CDTF">2017-06-14T13:54:13Z</dcterms:modified>
</cp:coreProperties>
</file>